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23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308" r:id="rId11"/>
    <p:sldId id="261" r:id="rId12"/>
    <p:sldId id="309" r:id="rId13"/>
    <p:sldId id="306" r:id="rId14"/>
    <p:sldId id="298" r:id="rId15"/>
    <p:sldId id="312" r:id="rId16"/>
    <p:sldId id="301" r:id="rId17"/>
    <p:sldId id="311" r:id="rId18"/>
    <p:sldId id="304" r:id="rId19"/>
    <p:sldId id="286" r:id="rId20"/>
    <p:sldId id="272" r:id="rId21"/>
    <p:sldId id="291" r:id="rId22"/>
  </p:sldIdLst>
  <p:sldSz cx="9144000" cy="5143500" type="screen16x9"/>
  <p:notesSz cx="6858000" cy="9144000"/>
  <p:embeddedFontLst>
    <p:embeddedFont>
      <p:font typeface="Aptos Narrow" panose="020B0004020202020204" pitchFamily="34" charset="0"/>
      <p:regular r:id="rId24"/>
      <p:bold r:id="rId25"/>
      <p:italic r:id="rId26"/>
      <p:boldItalic r:id="rId27"/>
    </p:embeddedFont>
    <p:embeddedFont>
      <p:font typeface="Arimo" panose="020B0604020202020204" charset="0"/>
      <p:regular r:id="rId28"/>
      <p:bold r:id="rId29"/>
      <p:italic r:id="rId30"/>
      <p:boldItalic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DM Sans" pitchFamily="2" charset="0"/>
      <p:regular r:id="rId36"/>
      <p:bold r:id="rId37"/>
      <p:italic r:id="rId38"/>
      <p:boldItalic r:id="rId39"/>
    </p:embeddedFont>
    <p:embeddedFont>
      <p:font typeface="Figtree" panose="020B0604020202020204" charset="0"/>
      <p:regular r:id="rId40"/>
      <p:bold r:id="rId41"/>
      <p:italic r:id="rId42"/>
      <p:boldItalic r:id="rId43"/>
    </p:embeddedFont>
    <p:embeddedFont>
      <p:font typeface="Geologica" panose="020B0604020202020204" charset="0"/>
      <p:regular r:id="rId44"/>
      <p:bold r:id="rId45"/>
    </p:embeddedFont>
    <p:embeddedFont>
      <p:font typeface="Geologica SemiBold" panose="020B0604020202020204" charset="0"/>
      <p:regular r:id="rId46"/>
      <p:bold r:id="rId47"/>
    </p:embeddedFont>
    <p:embeddedFont>
      <p:font typeface="Maven Pro" panose="020B0604020202020204" charset="0"/>
      <p:regular r:id="rId48"/>
      <p:bold r:id="rId49"/>
      <p:italic r:id="rId50"/>
      <p:boldItalic r:id="rId51"/>
    </p:embeddedFont>
    <p:embeddedFont>
      <p:font typeface="Maven Pro Bold" panose="020B0604020202020204" charset="0"/>
      <p:regular r:id="rId52"/>
      <p:bold r:id="rId53"/>
      <p:italic r:id="rId54"/>
      <p:boldItalic r:id="rId55"/>
    </p:embeddedFont>
    <p:embeddedFont>
      <p:font typeface="Nunito Light" pitchFamily="2" charset="0"/>
      <p:regular r:id="rId56"/>
      <p: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CDFF"/>
    <a:srgbClr val="FF8585"/>
    <a:srgbClr val="4F4FFF"/>
    <a:srgbClr val="DFDA00"/>
    <a:srgbClr val="00A249"/>
    <a:srgbClr val="9E0000"/>
    <a:srgbClr val="E2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Style à thème 2 - Accentuation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 snapToGrid="0">
      <p:cViewPr varScale="1">
        <p:scale>
          <a:sx n="130" d="100"/>
          <a:sy n="130" d="100"/>
        </p:scale>
        <p:origin x="840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19.xml"/><Relationship Id="rId34" Type="http://schemas.openxmlformats.org/officeDocument/2006/relationships/font" Target="fonts/font11.fntdata"/><Relationship Id="rId42" Type="http://schemas.openxmlformats.org/officeDocument/2006/relationships/font" Target="fonts/font19.fntdata"/><Relationship Id="rId47" Type="http://schemas.openxmlformats.org/officeDocument/2006/relationships/font" Target="fonts/font24.fntdata"/><Relationship Id="rId50" Type="http://schemas.openxmlformats.org/officeDocument/2006/relationships/font" Target="fonts/font27.fntdata"/><Relationship Id="rId55" Type="http://schemas.openxmlformats.org/officeDocument/2006/relationships/font" Target="fonts/font32.fntdata"/><Relationship Id="rId63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6.fntdata"/><Relationship Id="rId11" Type="http://schemas.openxmlformats.org/officeDocument/2006/relationships/slide" Target="slides/slide9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font" Target="fonts/font22.fntdata"/><Relationship Id="rId53" Type="http://schemas.openxmlformats.org/officeDocument/2006/relationships/font" Target="fonts/font30.fntdata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font" Target="fonts/font20.fntdata"/><Relationship Id="rId48" Type="http://schemas.openxmlformats.org/officeDocument/2006/relationships/font" Target="fonts/font25.fntdata"/><Relationship Id="rId56" Type="http://schemas.openxmlformats.org/officeDocument/2006/relationships/font" Target="fonts/font33.fntdata"/><Relationship Id="rId8" Type="http://schemas.openxmlformats.org/officeDocument/2006/relationships/slide" Target="slides/slide6.xml"/><Relationship Id="rId51" Type="http://schemas.openxmlformats.org/officeDocument/2006/relationships/font" Target="fonts/font28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openxmlformats.org/officeDocument/2006/relationships/font" Target="fonts/font23.fntdata"/><Relationship Id="rId59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font" Target="fonts/font18.fntdata"/><Relationship Id="rId54" Type="http://schemas.openxmlformats.org/officeDocument/2006/relationships/font" Target="fonts/font31.fntdata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49" Type="http://schemas.openxmlformats.org/officeDocument/2006/relationships/font" Target="fonts/font26.fntdata"/><Relationship Id="rId57" Type="http://schemas.openxmlformats.org/officeDocument/2006/relationships/font" Target="fonts/font34.fntdata"/><Relationship Id="rId10" Type="http://schemas.openxmlformats.org/officeDocument/2006/relationships/slide" Target="slides/slide8.xml"/><Relationship Id="rId31" Type="http://schemas.openxmlformats.org/officeDocument/2006/relationships/font" Target="fonts/font8.fntdata"/><Relationship Id="rId44" Type="http://schemas.openxmlformats.org/officeDocument/2006/relationships/font" Target="fonts/font21.fntdata"/><Relationship Id="rId52" Type="http://schemas.openxmlformats.org/officeDocument/2006/relationships/font" Target="fonts/font29.fntdata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N JUPIN" userId="S::manon.jupin@etudiant.univ-reims.fr::4cefab26-f8d8-4cdc-a351-24425233832a" providerId="AD" clId="Web-{F67C237D-5B63-5DC6-70E0-7F6C1B745170}"/>
    <pc:docChg chg="addSld modSld">
      <pc:chgData name="MANON JUPIN" userId="S::manon.jupin@etudiant.univ-reims.fr::4cefab26-f8d8-4cdc-a351-24425233832a" providerId="AD" clId="Web-{F67C237D-5B63-5DC6-70E0-7F6C1B745170}" dt="2023-10-25T10:00:10.847" v="30"/>
      <pc:docMkLst>
        <pc:docMk/>
      </pc:docMkLst>
      <pc:sldChg chg="modSp modTransition">
        <pc:chgData name="MANON JUPIN" userId="S::manon.jupin@etudiant.univ-reims.fr::4cefab26-f8d8-4cdc-a351-24425233832a" providerId="AD" clId="Web-{F67C237D-5B63-5DC6-70E0-7F6C1B745170}" dt="2023-10-25T10:00:06.613" v="29"/>
        <pc:sldMkLst>
          <pc:docMk/>
          <pc:sldMk cId="2368828364" sldId="294"/>
        </pc:sldMkLst>
        <pc:picChg chg="mod">
          <ac:chgData name="MANON JUPIN" userId="S::manon.jupin@etudiant.univ-reims.fr::4cefab26-f8d8-4cdc-a351-24425233832a" providerId="AD" clId="Web-{F67C237D-5B63-5DC6-70E0-7F6C1B745170}" dt="2023-10-25T09:33:26.393" v="0" actId="14100"/>
          <ac:picMkLst>
            <pc:docMk/>
            <pc:sldMk cId="2368828364" sldId="294"/>
            <ac:picMk id="9" creationId="{363173F8-1E78-7697-650A-91D231B44F3D}"/>
          </ac:picMkLst>
        </pc:picChg>
      </pc:sldChg>
      <pc:sldChg chg="modTransition">
        <pc:chgData name="MANON JUPIN" userId="S::manon.jupin@etudiant.univ-reims.fr::4cefab26-f8d8-4cdc-a351-24425233832a" providerId="AD" clId="Web-{F67C237D-5B63-5DC6-70E0-7F6C1B745170}" dt="2023-10-25T10:00:10.847" v="30"/>
        <pc:sldMkLst>
          <pc:docMk/>
          <pc:sldMk cId="328719411" sldId="295"/>
        </pc:sldMkLst>
      </pc:sldChg>
      <pc:sldChg chg="addSp delSp modSp new modTransition">
        <pc:chgData name="MANON JUPIN" userId="S::manon.jupin@etudiant.univ-reims.fr::4cefab26-f8d8-4cdc-a351-24425233832a" providerId="AD" clId="Web-{F67C237D-5B63-5DC6-70E0-7F6C1B745170}" dt="2023-10-25T09:57:51.561" v="28" actId="1076"/>
        <pc:sldMkLst>
          <pc:docMk/>
          <pc:sldMk cId="3180923397" sldId="298"/>
        </pc:sldMkLst>
        <pc:spChg chg="mod">
          <ac:chgData name="MANON JUPIN" userId="S::manon.jupin@etudiant.univ-reims.fr::4cefab26-f8d8-4cdc-a351-24425233832a" providerId="AD" clId="Web-{F67C237D-5B63-5DC6-70E0-7F6C1B745170}" dt="2023-10-25T09:38:42.328" v="13" actId="20577"/>
          <ac:spMkLst>
            <pc:docMk/>
            <pc:sldMk cId="3180923397" sldId="298"/>
            <ac:spMk id="2" creationId="{C94F957A-1B4F-A708-FA2B-6EC10E017C19}"/>
          </ac:spMkLst>
        </pc:spChg>
        <pc:spChg chg="del">
          <ac:chgData name="MANON JUPIN" userId="S::manon.jupin@etudiant.univ-reims.fr::4cefab26-f8d8-4cdc-a351-24425233832a" providerId="AD" clId="Web-{F67C237D-5B63-5DC6-70E0-7F6C1B745170}" dt="2023-10-25T09:38:47.312" v="14"/>
          <ac:spMkLst>
            <pc:docMk/>
            <pc:sldMk cId="3180923397" sldId="298"/>
            <ac:spMk id="3" creationId="{780CAD7B-7DBC-A4D5-3C2B-B578C5522E08}"/>
          </ac:spMkLst>
        </pc:spChg>
        <pc:picChg chg="add mod">
          <ac:chgData name="MANON JUPIN" userId="S::manon.jupin@etudiant.univ-reims.fr::4cefab26-f8d8-4cdc-a351-24425233832a" providerId="AD" clId="Web-{F67C237D-5B63-5DC6-70E0-7F6C1B745170}" dt="2023-10-25T09:57:51.561" v="28" actId="1076"/>
          <ac:picMkLst>
            <pc:docMk/>
            <pc:sldMk cId="3180923397" sldId="298"/>
            <ac:picMk id="4" creationId="{15D13CA4-B77C-023E-2A2E-6439FED6B6F8}"/>
          </ac:picMkLst>
        </pc:picChg>
      </pc:sldChg>
      <pc:sldChg chg="addSp modSp new modTransition addAnim">
        <pc:chgData name="MANON JUPIN" userId="S::manon.jupin@etudiant.univ-reims.fr::4cefab26-f8d8-4cdc-a351-24425233832a" providerId="AD" clId="Web-{F67C237D-5B63-5DC6-70E0-7F6C1B745170}" dt="2023-10-25T09:57:23.059" v="27"/>
        <pc:sldMkLst>
          <pc:docMk/>
          <pc:sldMk cId="1424684529" sldId="299"/>
        </pc:sldMkLst>
        <pc:picChg chg="add mod">
          <ac:chgData name="MANON JUPIN" userId="S::manon.jupin@etudiant.univ-reims.fr::4cefab26-f8d8-4cdc-a351-24425233832a" providerId="AD" clId="Web-{F67C237D-5B63-5DC6-70E0-7F6C1B745170}" dt="2023-10-25T09:53:48.754" v="26" actId="1076"/>
          <ac:picMkLst>
            <pc:docMk/>
            <pc:sldMk cId="1424684529" sldId="299"/>
            <ac:picMk id="2" creationId="{DB3442DE-CBE4-CDF1-4016-1B4DC66E5D78}"/>
          </ac:picMkLst>
        </pc:picChg>
      </pc:sldChg>
    </pc:docChg>
  </pc:docChgLst>
  <pc:docChgLst>
    <pc:chgData name="CARLOS EDSON BRUMALE KPADONOU" userId="3aac4726-6c06-475d-a0a2-76d10e0f602d" providerId="ADAL" clId="{44845D02-CACE-4D34-8ECB-E34A9C3E4DA9}"/>
    <pc:docChg chg="undo custSel addSld modSld">
      <pc:chgData name="CARLOS EDSON BRUMALE KPADONOU" userId="3aac4726-6c06-475d-a0a2-76d10e0f602d" providerId="ADAL" clId="{44845D02-CACE-4D34-8ECB-E34A9C3E4DA9}" dt="2023-10-27T12:55:23.264" v="188"/>
      <pc:docMkLst>
        <pc:docMk/>
      </pc:docMkLst>
      <pc:sldChg chg="addSp delSp modSp mod">
        <pc:chgData name="CARLOS EDSON BRUMALE KPADONOU" userId="3aac4726-6c06-475d-a0a2-76d10e0f602d" providerId="ADAL" clId="{44845D02-CACE-4D34-8ECB-E34A9C3E4DA9}" dt="2023-10-27T12:43:15.737" v="121" actId="20577"/>
        <pc:sldMkLst>
          <pc:docMk/>
          <pc:sldMk cId="2192587537" sldId="302"/>
        </pc:sldMkLst>
        <pc:spChg chg="del">
          <ac:chgData name="CARLOS EDSON BRUMALE KPADONOU" userId="3aac4726-6c06-475d-a0a2-76d10e0f602d" providerId="ADAL" clId="{44845D02-CACE-4D34-8ECB-E34A9C3E4DA9}" dt="2023-10-27T12:27:54.909" v="0" actId="478"/>
          <ac:spMkLst>
            <pc:docMk/>
            <pc:sldMk cId="2192587537" sldId="302"/>
            <ac:spMk id="3" creationId="{AC6FBD8C-81FD-C08D-3E44-76F9454AD465}"/>
          </ac:spMkLst>
        </pc:spChg>
        <pc:spChg chg="add">
          <ac:chgData name="CARLOS EDSON BRUMALE KPADONOU" userId="3aac4726-6c06-475d-a0a2-76d10e0f602d" providerId="ADAL" clId="{44845D02-CACE-4D34-8ECB-E34A9C3E4DA9}" dt="2023-10-27T12:30:15.950" v="10" actId="11529"/>
          <ac:spMkLst>
            <pc:docMk/>
            <pc:sldMk cId="2192587537" sldId="302"/>
            <ac:spMk id="4" creationId="{E1BDAD8A-4ABF-D14E-3870-EC7F4AE6D178}"/>
          </ac:spMkLst>
        </pc:spChg>
        <pc:spChg chg="add del">
          <ac:chgData name="CARLOS EDSON BRUMALE KPADONOU" userId="3aac4726-6c06-475d-a0a2-76d10e0f602d" providerId="ADAL" clId="{44845D02-CACE-4D34-8ECB-E34A9C3E4DA9}" dt="2023-10-27T12:32:42.012" v="19" actId="22"/>
          <ac:spMkLst>
            <pc:docMk/>
            <pc:sldMk cId="2192587537" sldId="302"/>
            <ac:spMk id="6" creationId="{283A167E-046E-9A79-8116-91FBCB509BF4}"/>
          </ac:spMkLst>
        </pc:spChg>
        <pc:spChg chg="add mod">
          <ac:chgData name="CARLOS EDSON BRUMALE KPADONOU" userId="3aac4726-6c06-475d-a0a2-76d10e0f602d" providerId="ADAL" clId="{44845D02-CACE-4D34-8ECB-E34A9C3E4DA9}" dt="2023-10-27T12:34:01.623" v="42" actId="14100"/>
          <ac:spMkLst>
            <pc:docMk/>
            <pc:sldMk cId="2192587537" sldId="302"/>
            <ac:spMk id="7" creationId="{660E5D7C-2FF7-4FEF-3480-301799DCCE87}"/>
          </ac:spMkLst>
        </pc:spChg>
        <pc:spChg chg="add mod ord">
          <ac:chgData name="CARLOS EDSON BRUMALE KPADONOU" userId="3aac4726-6c06-475d-a0a2-76d10e0f602d" providerId="ADAL" clId="{44845D02-CACE-4D34-8ECB-E34A9C3E4DA9}" dt="2023-10-27T12:40:11.983" v="80" actId="14100"/>
          <ac:spMkLst>
            <pc:docMk/>
            <pc:sldMk cId="2192587537" sldId="302"/>
            <ac:spMk id="8" creationId="{FD165DD1-293B-765F-61CA-87CFC26FD2C2}"/>
          </ac:spMkLst>
        </pc:spChg>
        <pc:spChg chg="add del mod">
          <ac:chgData name="CARLOS EDSON BRUMALE KPADONOU" userId="3aac4726-6c06-475d-a0a2-76d10e0f602d" providerId="ADAL" clId="{44845D02-CACE-4D34-8ECB-E34A9C3E4DA9}" dt="2023-10-27T12:41:21.151" v="84" actId="478"/>
          <ac:spMkLst>
            <pc:docMk/>
            <pc:sldMk cId="2192587537" sldId="302"/>
            <ac:spMk id="9" creationId="{D9093CD4-E9F4-BD4D-0A1F-53A9B0D1F74B}"/>
          </ac:spMkLst>
        </pc:spChg>
        <pc:spChg chg="add mod">
          <ac:chgData name="CARLOS EDSON BRUMALE KPADONOU" userId="3aac4726-6c06-475d-a0a2-76d10e0f602d" providerId="ADAL" clId="{44845D02-CACE-4D34-8ECB-E34A9C3E4DA9}" dt="2023-10-27T12:43:15.737" v="121" actId="20577"/>
          <ac:spMkLst>
            <pc:docMk/>
            <pc:sldMk cId="2192587537" sldId="302"/>
            <ac:spMk id="10" creationId="{DFB4DC9B-D3A3-DB47-27A5-828BF6D5A740}"/>
          </ac:spMkLst>
        </pc:spChg>
        <pc:grpChg chg="add mod">
          <ac:chgData name="CARLOS EDSON BRUMALE KPADONOU" userId="3aac4726-6c06-475d-a0a2-76d10e0f602d" providerId="ADAL" clId="{44845D02-CACE-4D34-8ECB-E34A9C3E4DA9}" dt="2023-10-27T12:29:53.378" v="9" actId="164"/>
          <ac:grpSpMkLst>
            <pc:docMk/>
            <pc:sldMk cId="2192587537" sldId="302"/>
            <ac:grpSpMk id="2" creationId="{C40455CD-9543-D38A-F776-97526C6670F2}"/>
          </ac:grpSpMkLst>
        </pc:grpChg>
        <pc:picChg chg="add mod">
          <ac:chgData name="CARLOS EDSON BRUMALE KPADONOU" userId="3aac4726-6c06-475d-a0a2-76d10e0f602d" providerId="ADAL" clId="{44845D02-CACE-4D34-8ECB-E34A9C3E4DA9}" dt="2023-10-27T12:42:12.098" v="89" actId="1076"/>
          <ac:picMkLst>
            <pc:docMk/>
            <pc:sldMk cId="2192587537" sldId="302"/>
            <ac:picMk id="11" creationId="{DC406E96-8F8E-4637-9DA0-0B459C6D4A20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6" creationId="{5799FAFC-441F-193E-314E-0EC69530CC7D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8" creationId="{B594C732-0472-9CCA-F24D-DC24AADBD577}"/>
          </ac:picMkLst>
        </pc:picChg>
        <pc:picChg chg="add mod">
          <ac:chgData name="CARLOS EDSON BRUMALE KPADONOU" userId="3aac4726-6c06-475d-a0a2-76d10e0f602d" providerId="ADAL" clId="{44845D02-CACE-4D34-8ECB-E34A9C3E4DA9}" dt="2023-10-27T12:31:12.428" v="17" actId="14100"/>
          <ac:picMkLst>
            <pc:docMk/>
            <pc:sldMk cId="2192587537" sldId="302"/>
            <ac:picMk id="1030" creationId="{1AD92370-BE57-6640-0F38-F42299A5D210}"/>
          </ac:picMkLst>
        </pc:picChg>
        <pc:picChg chg="add mod">
          <ac:chgData name="CARLOS EDSON BRUMALE KPADONOU" userId="3aac4726-6c06-475d-a0a2-76d10e0f602d" providerId="ADAL" clId="{44845D02-CACE-4D34-8ECB-E34A9C3E4DA9}" dt="2023-10-27T12:33:37.452" v="30" actId="1076"/>
          <ac:picMkLst>
            <pc:docMk/>
            <pc:sldMk cId="2192587537" sldId="302"/>
            <ac:picMk id="1032" creationId="{C546DD99-00B2-B279-FFA8-BC453694AFDA}"/>
          </ac:picMkLst>
        </pc:picChg>
        <pc:picChg chg="add del">
          <ac:chgData name="CARLOS EDSON BRUMALE KPADONOU" userId="3aac4726-6c06-475d-a0a2-76d10e0f602d" providerId="ADAL" clId="{44845D02-CACE-4D34-8ECB-E34A9C3E4DA9}" dt="2023-10-27T12:33:20.807" v="25"/>
          <ac:picMkLst>
            <pc:docMk/>
            <pc:sldMk cId="2192587537" sldId="302"/>
            <ac:picMk id="1034" creationId="{B347240E-C353-3DD8-4849-3ED8A249A01F}"/>
          </ac:picMkLst>
        </pc:picChg>
        <pc:picChg chg="add mod">
          <ac:chgData name="CARLOS EDSON BRUMALE KPADONOU" userId="3aac4726-6c06-475d-a0a2-76d10e0f602d" providerId="ADAL" clId="{44845D02-CACE-4D34-8ECB-E34A9C3E4DA9}" dt="2023-10-27T12:34:58.350" v="45" actId="1076"/>
          <ac:picMkLst>
            <pc:docMk/>
            <pc:sldMk cId="2192587537" sldId="302"/>
            <ac:picMk id="1036" creationId="{0837BB06-E9DA-AF85-B5CE-10D34D64CF5F}"/>
          </ac:picMkLst>
        </pc:picChg>
        <pc:picChg chg="add mod">
          <ac:chgData name="CARLOS EDSON BRUMALE KPADONOU" userId="3aac4726-6c06-475d-a0a2-76d10e0f602d" providerId="ADAL" clId="{44845D02-CACE-4D34-8ECB-E34A9C3E4DA9}" dt="2023-10-27T12:40:17.462" v="81" actId="1076"/>
          <ac:picMkLst>
            <pc:docMk/>
            <pc:sldMk cId="2192587537" sldId="302"/>
            <ac:picMk id="1038" creationId="{8104B8F9-8CA5-ED93-0B78-FE21298E5B7A}"/>
          </ac:picMkLst>
        </pc:picChg>
      </pc:sldChg>
      <pc:sldChg chg="addSp delSp modSp add mod">
        <pc:chgData name="CARLOS EDSON BRUMALE KPADONOU" userId="3aac4726-6c06-475d-a0a2-76d10e0f602d" providerId="ADAL" clId="{44845D02-CACE-4D34-8ECB-E34A9C3E4DA9}" dt="2023-10-27T12:55:23.264" v="188"/>
        <pc:sldMkLst>
          <pc:docMk/>
          <pc:sldMk cId="2716253076" sldId="303"/>
        </pc:sldMkLst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4" creationId="{E1BDAD8A-4ABF-D14E-3870-EC7F4AE6D178}"/>
          </ac:spMkLst>
        </pc:spChg>
        <pc:spChg chg="add mod">
          <ac:chgData name="CARLOS EDSON BRUMALE KPADONOU" userId="3aac4726-6c06-475d-a0a2-76d10e0f602d" providerId="ADAL" clId="{44845D02-CACE-4D34-8ECB-E34A9C3E4DA9}" dt="2023-10-27T12:53:02.387" v="175" actId="207"/>
          <ac:spMkLst>
            <pc:docMk/>
            <pc:sldMk cId="2716253076" sldId="303"/>
            <ac:spMk id="5" creationId="{BB6BCB70-BA6D-0906-B69D-839799F3A1F2}"/>
          </ac:spMkLst>
        </pc:spChg>
        <pc:spChg chg="add mod">
          <ac:chgData name="CARLOS EDSON BRUMALE KPADONOU" userId="3aac4726-6c06-475d-a0a2-76d10e0f602d" providerId="ADAL" clId="{44845D02-CACE-4D34-8ECB-E34A9C3E4DA9}" dt="2023-10-27T12:55:23.264" v="188"/>
          <ac:spMkLst>
            <pc:docMk/>
            <pc:sldMk cId="2716253076" sldId="303"/>
            <ac:spMk id="6" creationId="{058FCDA4-6838-DAD3-329E-1CA2D9E5A760}"/>
          </ac:spMkLst>
        </pc:spChg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7" creationId="{660E5D7C-2FF7-4FEF-3480-301799DCCE87}"/>
          </ac:spMkLst>
        </pc:spChg>
        <pc:spChg chg="del">
          <ac:chgData name="CARLOS EDSON BRUMALE KPADONOU" userId="3aac4726-6c06-475d-a0a2-76d10e0f602d" providerId="ADAL" clId="{44845D02-CACE-4D34-8ECB-E34A9C3E4DA9}" dt="2023-10-27T12:44:26.013" v="130" actId="478"/>
          <ac:spMkLst>
            <pc:docMk/>
            <pc:sldMk cId="2716253076" sldId="303"/>
            <ac:spMk id="8" creationId="{FD165DD1-293B-765F-61CA-87CFC26FD2C2}"/>
          </ac:spMkLst>
        </pc:spChg>
        <pc:spChg chg="del">
          <ac:chgData name="CARLOS EDSON BRUMALE KPADONOU" userId="3aac4726-6c06-475d-a0a2-76d10e0f602d" providerId="ADAL" clId="{44845D02-CACE-4D34-8ECB-E34A9C3E4DA9}" dt="2023-10-27T12:44:15.712" v="126" actId="478"/>
          <ac:spMkLst>
            <pc:docMk/>
            <pc:sldMk cId="2716253076" sldId="303"/>
            <ac:spMk id="10" creationId="{DFB4DC9B-D3A3-DB47-27A5-828BF6D5A740}"/>
          </ac:spMkLst>
        </pc:spChg>
        <pc:grpChg chg="del">
          <ac:chgData name="CARLOS EDSON BRUMALE KPADONOU" userId="3aac4726-6c06-475d-a0a2-76d10e0f602d" providerId="ADAL" clId="{44845D02-CACE-4D34-8ECB-E34A9C3E4DA9}" dt="2023-10-27T12:44:14.366" v="125" actId="478"/>
          <ac:grpSpMkLst>
            <pc:docMk/>
            <pc:sldMk cId="2716253076" sldId="303"/>
            <ac:grpSpMk id="2" creationId="{C40455CD-9543-D38A-F776-97526C6670F2}"/>
          </ac:grpSpMkLst>
        </pc:grpChg>
        <pc:picChg chg="del">
          <ac:chgData name="CARLOS EDSON BRUMALE KPADONOU" userId="3aac4726-6c06-475d-a0a2-76d10e0f602d" providerId="ADAL" clId="{44845D02-CACE-4D34-8ECB-E34A9C3E4DA9}" dt="2023-10-27T12:44:16.927" v="127" actId="478"/>
          <ac:picMkLst>
            <pc:docMk/>
            <pc:sldMk cId="2716253076" sldId="303"/>
            <ac:picMk id="11" creationId="{DC406E96-8F8E-4637-9DA0-0B459C6D4A20}"/>
          </ac:picMkLst>
        </pc:picChg>
        <pc:picChg chg="del">
          <ac:chgData name="CARLOS EDSON BRUMALE KPADONOU" userId="3aac4726-6c06-475d-a0a2-76d10e0f602d" providerId="ADAL" clId="{44845D02-CACE-4D34-8ECB-E34A9C3E4DA9}" dt="2023-10-27T12:44:13.181" v="124" actId="478"/>
          <ac:picMkLst>
            <pc:docMk/>
            <pc:sldMk cId="2716253076" sldId="303"/>
            <ac:picMk id="1030" creationId="{1AD92370-BE57-6640-0F38-F42299A5D210}"/>
          </ac:picMkLst>
        </pc:picChg>
        <pc:picChg chg="del">
          <ac:chgData name="CARLOS EDSON BRUMALE KPADONOU" userId="3aac4726-6c06-475d-a0a2-76d10e0f602d" providerId="ADAL" clId="{44845D02-CACE-4D34-8ECB-E34A9C3E4DA9}" dt="2023-10-27T12:44:19.061" v="129" actId="478"/>
          <ac:picMkLst>
            <pc:docMk/>
            <pc:sldMk cId="2716253076" sldId="303"/>
            <ac:picMk id="1032" creationId="{C546DD99-00B2-B279-FFA8-BC453694AFDA}"/>
          </ac:picMkLst>
        </pc:picChg>
        <pc:picChg chg="del">
          <ac:chgData name="CARLOS EDSON BRUMALE KPADONOU" userId="3aac4726-6c06-475d-a0a2-76d10e0f602d" providerId="ADAL" clId="{44845D02-CACE-4D34-8ECB-E34A9C3E4DA9}" dt="2023-10-27T12:44:18.202" v="128" actId="478"/>
          <ac:picMkLst>
            <pc:docMk/>
            <pc:sldMk cId="2716253076" sldId="303"/>
            <ac:picMk id="1036" creationId="{0837BB06-E9DA-AF85-B5CE-10D34D64CF5F}"/>
          </ac:picMkLst>
        </pc:picChg>
        <pc:picChg chg="del">
          <ac:chgData name="CARLOS EDSON BRUMALE KPADONOU" userId="3aac4726-6c06-475d-a0a2-76d10e0f602d" providerId="ADAL" clId="{44845D02-CACE-4D34-8ECB-E34A9C3E4DA9}" dt="2023-10-27T12:44:27.196" v="131" actId="478"/>
          <ac:picMkLst>
            <pc:docMk/>
            <pc:sldMk cId="2716253076" sldId="303"/>
            <ac:picMk id="1038" creationId="{8104B8F9-8CA5-ED93-0B78-FE21298E5B7A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svg>
</file>

<file path=ppt/media/image26.svg>
</file>

<file path=ppt/media/image27.sv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svg>
</file>

<file path=ppt/media/image41.png>
</file>

<file path=ppt/media/image42.png>
</file>

<file path=ppt/media/image43.sv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.svg>
</file>

<file path=ppt/media/image50.png>
</file>

<file path=ppt/media/image51.png>
</file>

<file path=ppt/media/image52.jpeg>
</file>

<file path=ppt/media/image53.png>
</file>

<file path=ppt/media/image54.svg>
</file>

<file path=ppt/media/image55.png>
</file>

<file path=ppt/media/image56.svg>
</file>

<file path=ppt/media/image57.png>
</file>

<file path=ppt/media/image58.png>
</file>

<file path=ppt/media/image59.png>
</file>

<file path=ppt/media/image6.png>
</file>

<file path=ppt/media/image60.png>
</file>

<file path=ppt/media/image61.svg>
</file>

<file path=ppt/media/image62.png>
</file>

<file path=ppt/media/image63.svg>
</file>

<file path=ppt/media/image64.gif>
</file>

<file path=ppt/media/image65.gif>
</file>

<file path=ppt/media/image66.png>
</file>

<file path=ppt/media/image67.svg>
</file>

<file path=ppt/media/image7.svg>
</file>

<file path=ppt/media/image8.png>
</file>

<file path=ppt/media/image9.sv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973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39.png"/><Relationship Id="rId7" Type="http://schemas.openxmlformats.org/officeDocument/2006/relationships/image" Target="../media/image43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svg"/><Relationship Id="rId9" Type="http://schemas.openxmlformats.org/officeDocument/2006/relationships/image" Target="../media/image4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4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48.png"/><Relationship Id="rId7" Type="http://schemas.openxmlformats.org/officeDocument/2006/relationships/image" Target="../media/image52.jpe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Relationship Id="rId9" Type="http://schemas.openxmlformats.org/officeDocument/2006/relationships/image" Target="../media/image54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8.png"/><Relationship Id="rId4" Type="http://schemas.openxmlformats.org/officeDocument/2006/relationships/hyperlink" Target="https://www.loom.com/share/d3b6cd0b3f1844889666b7ab3e40af07?sid=023f87e5-6f78-4bce-b8fc-095087f87f15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gif"/><Relationship Id="rId3" Type="http://schemas.openxmlformats.org/officeDocument/2006/relationships/image" Target="../media/image60.png"/><Relationship Id="rId7" Type="http://schemas.openxmlformats.org/officeDocument/2006/relationships/image" Target="../media/image64.gif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3.svg"/><Relationship Id="rId5" Type="http://schemas.openxmlformats.org/officeDocument/2006/relationships/image" Target="../media/image62.png"/><Relationship Id="rId4" Type="http://schemas.openxmlformats.org/officeDocument/2006/relationships/image" Target="../media/image61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67.sv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7" Type="http://schemas.openxmlformats.org/officeDocument/2006/relationships/image" Target="../media/image24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png"/><Relationship Id="rId18" Type="http://schemas.openxmlformats.org/officeDocument/2006/relationships/image" Target="../media/image38.png"/><Relationship Id="rId3" Type="http://schemas.openxmlformats.org/officeDocument/2006/relationships/image" Target="../media/image25.svg"/><Relationship Id="rId7" Type="http://schemas.openxmlformats.org/officeDocument/2006/relationships/image" Target="../media/image27.svg"/><Relationship Id="rId12" Type="http://schemas.openxmlformats.org/officeDocument/2006/relationships/image" Target="../media/image32.png"/><Relationship Id="rId17" Type="http://schemas.openxmlformats.org/officeDocument/2006/relationships/image" Target="../media/image37.png"/><Relationship Id="rId2" Type="http://schemas.openxmlformats.org/officeDocument/2006/relationships/image" Target="../media/image19.png"/><Relationship Id="rId16" Type="http://schemas.openxmlformats.org/officeDocument/2006/relationships/image" Target="../media/image36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3.png"/><Relationship Id="rId11" Type="http://schemas.openxmlformats.org/officeDocument/2006/relationships/image" Target="../media/image31.png"/><Relationship Id="rId5" Type="http://schemas.openxmlformats.org/officeDocument/2006/relationships/image" Target="../media/image26.svg"/><Relationship Id="rId15" Type="http://schemas.openxmlformats.org/officeDocument/2006/relationships/image" Target="../media/image35.png"/><Relationship Id="rId10" Type="http://schemas.openxmlformats.org/officeDocument/2006/relationships/image" Target="../media/image30.png"/><Relationship Id="rId4" Type="http://schemas.openxmlformats.org/officeDocument/2006/relationships/image" Target="../media/image21.png"/><Relationship Id="rId9" Type="http://schemas.openxmlformats.org/officeDocument/2006/relationships/image" Target="../media/image29.png"/><Relationship Id="rId14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61051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4678" y="499884"/>
            <a:ext cx="3832242" cy="4900150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24218" y="1704338"/>
            <a:ext cx="3940201" cy="369569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B30997C-CAE0-0CE6-20BD-2C60885B9986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308179" y="1062501"/>
            <a:ext cx="3616647" cy="299363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03A0A16C-4748-9A22-07B3-02595A1E53C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07707" y="2119036"/>
            <a:ext cx="3573221" cy="227040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que 4">
            <a:extLst>
              <a:ext uri="{FF2B5EF4-FFF2-40B4-BE49-F238E27FC236}">
                <a16:creationId xmlns:a16="http://schemas.microsoft.com/office/drawing/2014/main" id="{C0B3B452-799C-CF27-F0C8-D6416657C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9461" y="0"/>
            <a:ext cx="6702889" cy="5621937"/>
          </a:xfrm>
          <a:prstGeom prst="rect">
            <a:avLst/>
          </a:prstGeom>
        </p:spPr>
      </p:pic>
      <p:pic>
        <p:nvPicPr>
          <p:cNvPr id="8" name="Image 7" descr="Une image contenant texte, capture d’écran, dessin humoristique, conception&#10;&#10;Description générée automatiquement">
            <a:extLst>
              <a:ext uri="{FF2B5EF4-FFF2-40B4-BE49-F238E27FC236}">
                <a16:creationId xmlns:a16="http://schemas.microsoft.com/office/drawing/2014/main" id="{BA940865-7C3A-6DCA-6384-896EC900F4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2865" y="803136"/>
            <a:ext cx="5916080" cy="319551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2CAEBB5-7682-8A78-BA6E-F2E8A57A5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0"/>
            <a:ext cx="7710900" cy="572700"/>
          </a:xfrm>
        </p:spPr>
        <p:txBody>
          <a:bodyPr/>
          <a:lstStyle/>
          <a:p>
            <a:r>
              <a:rPr lang="fr-FR" dirty="0"/>
              <a:t>Interface d’accueil</a:t>
            </a:r>
          </a:p>
        </p:txBody>
      </p:sp>
    </p:spTree>
    <p:extLst>
      <p:ext uri="{BB962C8B-B14F-4D97-AF65-F5344CB8AC3E}">
        <p14:creationId xmlns:p14="http://schemas.microsoft.com/office/powerpoint/2010/main" val="6667571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C40455CD-9543-D38A-F776-97526C6670F2}"/>
              </a:ext>
            </a:extLst>
          </p:cNvPr>
          <p:cNvGrpSpPr/>
          <p:nvPr/>
        </p:nvGrpSpPr>
        <p:grpSpPr>
          <a:xfrm>
            <a:off x="-143714" y="178174"/>
            <a:ext cx="3451690" cy="2311213"/>
            <a:chOff x="-143714" y="178174"/>
            <a:chExt cx="3451690" cy="2311213"/>
          </a:xfrm>
        </p:grpSpPr>
        <p:pic>
          <p:nvPicPr>
            <p:cNvPr id="1026" name="Picture 2" descr="10 pratiques UX pour la conception de formulaires - La grande Ourse">
              <a:extLst>
                <a:ext uri="{FF2B5EF4-FFF2-40B4-BE49-F238E27FC236}">
                  <a16:creationId xmlns:a16="http://schemas.microsoft.com/office/drawing/2014/main" id="{5799FAFC-441F-193E-314E-0EC69530CC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78174"/>
              <a:ext cx="3307976" cy="2067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Excel logo et symbole, sens, histoire, PNG, marque">
              <a:extLst>
                <a:ext uri="{FF2B5EF4-FFF2-40B4-BE49-F238E27FC236}">
                  <a16:creationId xmlns:a16="http://schemas.microsoft.com/office/drawing/2014/main" id="{B594C732-0472-9CCA-F24D-DC24AADBD5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43714" y="1116106"/>
              <a:ext cx="2059922" cy="1373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0" name="Picture 6" descr="JSON, une définition - ZDNet">
            <a:extLst>
              <a:ext uri="{FF2B5EF4-FFF2-40B4-BE49-F238E27FC236}">
                <a16:creationId xmlns:a16="http://schemas.microsoft.com/office/drawing/2014/main" id="{1AD92370-BE57-6640-0F38-F42299A5D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4148" y="87073"/>
            <a:ext cx="865225" cy="610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nsumindo API Rest - Coffops">
            <a:extLst>
              <a:ext uri="{FF2B5EF4-FFF2-40B4-BE49-F238E27FC236}">
                <a16:creationId xmlns:a16="http://schemas.microsoft.com/office/drawing/2014/main" id="{C546DD99-00B2-B279-FFA8-BC453694A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2" y="1083079"/>
            <a:ext cx="1470212" cy="147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lèche : droite 6">
            <a:extLst>
              <a:ext uri="{FF2B5EF4-FFF2-40B4-BE49-F238E27FC236}">
                <a16:creationId xmlns:a16="http://schemas.microsoft.com/office/drawing/2014/main" id="{660E5D7C-2FF7-4FEF-3480-301799DCCE87}"/>
              </a:ext>
            </a:extLst>
          </p:cNvPr>
          <p:cNvSpPr/>
          <p:nvPr/>
        </p:nvSpPr>
        <p:spPr>
          <a:xfrm>
            <a:off x="3297867" y="679668"/>
            <a:ext cx="3307975" cy="4034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INTERNET</a:t>
            </a:r>
          </a:p>
        </p:txBody>
      </p:sp>
      <p:pic>
        <p:nvPicPr>
          <p:cNvPr id="1036" name="Picture 12" descr="Pythonanywhere: Connecting to MySQL &amp; Creating virtual environment –  Daniels Coding Blog">
            <a:extLst>
              <a:ext uri="{FF2B5EF4-FFF2-40B4-BE49-F238E27FC236}">
                <a16:creationId xmlns:a16="http://schemas.microsoft.com/office/drawing/2014/main" id="{0837BB06-E9DA-AF85-B5CE-10D34D64C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5793" y="216273"/>
            <a:ext cx="1552578" cy="874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Python Pickle-Deserialization vulnerability – Nhat Truong Blog">
            <a:extLst>
              <a:ext uri="{FF2B5EF4-FFF2-40B4-BE49-F238E27FC236}">
                <a16:creationId xmlns:a16="http://schemas.microsoft.com/office/drawing/2014/main" id="{8104B8F9-8CA5-ED93-0B78-FE21298E5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377" y="3617196"/>
            <a:ext cx="2059923" cy="1127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FD165DD1-293B-765F-61CA-87CFC26FD2C2}"/>
              </a:ext>
            </a:extLst>
          </p:cNvPr>
          <p:cNvSpPr/>
          <p:nvPr/>
        </p:nvSpPr>
        <p:spPr>
          <a:xfrm rot="5400000">
            <a:off x="7085091" y="2876378"/>
            <a:ext cx="1127808" cy="35382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MODELE</a:t>
            </a:r>
          </a:p>
        </p:txBody>
      </p:sp>
      <p:sp>
        <p:nvSpPr>
          <p:cNvPr id="10" name="Flèche : gauche 9">
            <a:extLst>
              <a:ext uri="{FF2B5EF4-FFF2-40B4-BE49-F238E27FC236}">
                <a16:creationId xmlns:a16="http://schemas.microsoft.com/office/drawing/2014/main" id="{DFB4DC9B-D3A3-DB47-27A5-828BF6D5A740}"/>
              </a:ext>
            </a:extLst>
          </p:cNvPr>
          <p:cNvSpPr/>
          <p:nvPr/>
        </p:nvSpPr>
        <p:spPr>
          <a:xfrm>
            <a:off x="3237351" y="1922928"/>
            <a:ext cx="3480015" cy="403411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Miscrosfost</a:t>
            </a:r>
            <a:r>
              <a:rPr lang="fr-FR" dirty="0"/>
              <a:t> </a:t>
            </a:r>
            <a:r>
              <a:rPr lang="fr-FR" dirty="0" err="1"/>
              <a:t>scripting</a:t>
            </a:r>
            <a:r>
              <a:rPr lang="fr-FR" dirty="0"/>
              <a:t> Runtime</a:t>
            </a:r>
          </a:p>
        </p:txBody>
      </p:sp>
      <p:pic>
        <p:nvPicPr>
          <p:cNvPr id="11" name="Picture 6" descr="JSON, une définition - ZDNet">
            <a:extLst>
              <a:ext uri="{FF2B5EF4-FFF2-40B4-BE49-F238E27FC236}">
                <a16:creationId xmlns:a16="http://schemas.microsoft.com/office/drawing/2014/main" id="{DC406E96-8F8E-4637-9DA0-0B459C6D4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9524" y="1413621"/>
            <a:ext cx="739849" cy="52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910C8B7-B363-0EE3-56DD-5AA743828C19}"/>
              </a:ext>
            </a:extLst>
          </p:cNvPr>
          <p:cNvSpPr/>
          <p:nvPr/>
        </p:nvSpPr>
        <p:spPr>
          <a:xfrm>
            <a:off x="1247492" y="2956113"/>
            <a:ext cx="5448301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/>
              <a:t>Application légère pour l’usage et le partage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1EF045-008D-B039-7A98-2FC0247EAB04}"/>
              </a:ext>
            </a:extLst>
          </p:cNvPr>
          <p:cNvSpPr/>
          <p:nvPr/>
        </p:nvSpPr>
        <p:spPr>
          <a:xfrm>
            <a:off x="1247492" y="3272615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/>
              <a:t>Réduire les risques d’altération du programme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D1FD46-AFC8-34EA-92FF-BE292620DF9F}"/>
              </a:ext>
            </a:extLst>
          </p:cNvPr>
          <p:cNvSpPr/>
          <p:nvPr/>
        </p:nvSpPr>
        <p:spPr>
          <a:xfrm>
            <a:off x="872255" y="4112001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/>
              <a:t>Connexion internet est indispensable </a:t>
            </a:r>
          </a:p>
        </p:txBody>
      </p:sp>
      <p:pic>
        <p:nvPicPr>
          <p:cNvPr id="12" name="Graphique 11" descr="Avertissement avec un remplissage uni">
            <a:extLst>
              <a:ext uri="{FF2B5EF4-FFF2-40B4-BE49-F238E27FC236}">
                <a16:creationId xmlns:a16="http://schemas.microsoft.com/office/drawing/2014/main" id="{4D66425A-16F8-A38F-25CC-F0F0C6DBCF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83688" y="4241320"/>
            <a:ext cx="430523" cy="430523"/>
          </a:xfrm>
          <a:prstGeom prst="rect">
            <a:avLst/>
          </a:prstGeom>
        </p:spPr>
      </p:pic>
      <p:pic>
        <p:nvPicPr>
          <p:cNvPr id="13" name="Graphique 12" descr="Avertissement avec un remplissage uni">
            <a:extLst>
              <a:ext uri="{FF2B5EF4-FFF2-40B4-BE49-F238E27FC236}">
                <a16:creationId xmlns:a16="http://schemas.microsoft.com/office/drawing/2014/main" id="{D85268A6-445B-A1C6-4760-18871CA6D42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903016" y="4248570"/>
            <a:ext cx="430523" cy="430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923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4_dashboard_demo">
            <a:hlinkClick r:id="" action="ppaction://media"/>
            <a:extLst>
              <a:ext uri="{FF2B5EF4-FFF2-40B4-BE49-F238E27FC236}">
                <a16:creationId xmlns:a16="http://schemas.microsoft.com/office/drawing/2014/main" id="{B497662E-796A-1F6C-3968-C47B910C42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4345" y="110716"/>
            <a:ext cx="7875309" cy="492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92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6F78AD0F-AC8D-AFB4-4872-D1DE4CC16999}"/>
              </a:ext>
            </a:extLst>
          </p:cNvPr>
          <p:cNvSpPr txBox="1"/>
          <p:nvPr/>
        </p:nvSpPr>
        <p:spPr>
          <a:xfrm>
            <a:off x="2565152" y="5143500"/>
            <a:ext cx="6730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hlinkClick r:id="rId4"/>
              </a:rPr>
              <a:t>https://www.loom.com/share/d3b6cd0b3f1844889666b7ab3e40af07?sid=023f87e5-6f78-4bce-b8fc-095087f87f15</a:t>
            </a:r>
            <a:r>
              <a:rPr lang="fr-FR" dirty="0"/>
              <a:t> </a:t>
            </a:r>
          </a:p>
        </p:txBody>
      </p:sp>
      <p:pic>
        <p:nvPicPr>
          <p:cNvPr id="4" name="V4_formulaire_demo">
            <a:hlinkClick r:id="" action="ppaction://media"/>
            <a:extLst>
              <a:ext uri="{FF2B5EF4-FFF2-40B4-BE49-F238E27FC236}">
                <a16:creationId xmlns:a16="http://schemas.microsoft.com/office/drawing/2014/main" id="{1E4CA64D-0876-0D6D-DACA-A36EB66CE7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3979" y="203200"/>
            <a:ext cx="8836041" cy="47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7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60861" y="1125286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AutoShape 3"/>
          <p:cNvSpPr/>
          <p:nvPr/>
        </p:nvSpPr>
        <p:spPr>
          <a:xfrm>
            <a:off x="1160861" y="3619252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4" name="AutoShape 4"/>
          <p:cNvSpPr/>
          <p:nvPr/>
        </p:nvSpPr>
        <p:spPr>
          <a:xfrm>
            <a:off x="1160861" y="2372269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AutoShape 5"/>
          <p:cNvSpPr/>
          <p:nvPr/>
        </p:nvSpPr>
        <p:spPr>
          <a:xfrm>
            <a:off x="3932808" y="2948830"/>
            <a:ext cx="4696843" cy="1633390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grpSp>
        <p:nvGrpSpPr>
          <p:cNvPr id="6" name="Group 6"/>
          <p:cNvGrpSpPr/>
          <p:nvPr/>
        </p:nvGrpSpPr>
        <p:grpSpPr>
          <a:xfrm>
            <a:off x="5638767" y="2849531"/>
            <a:ext cx="1225479" cy="1631943"/>
            <a:chOff x="0" y="-47625"/>
            <a:chExt cx="3267942" cy="4351847"/>
          </a:xfrm>
        </p:grpSpPr>
        <p:sp>
          <p:nvSpPr>
            <p:cNvPr id="7" name="TextBox 7"/>
            <p:cNvSpPr txBox="1"/>
            <p:nvPr/>
          </p:nvSpPr>
          <p:spPr>
            <a:xfrm>
              <a:off x="2725676" y="3573593"/>
              <a:ext cx="54226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A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80%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671044"/>
              <a:ext cx="54226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B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12%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001421" y="41684"/>
              <a:ext cx="39157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C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6%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432676" y="-47625"/>
              <a:ext cx="39157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D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1%</a:t>
              </a:r>
            </a:p>
          </p:txBody>
        </p:sp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379586" y="910702"/>
              <a:ext cx="2875445" cy="2875445"/>
              <a:chOff x="0" y="0"/>
              <a:chExt cx="2540000" cy="254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-114764" y="0"/>
                <a:ext cx="2762623" cy="2631284"/>
              </a:xfrm>
              <a:custGeom>
                <a:avLst/>
                <a:gdLst/>
                <a:ahLst/>
                <a:cxnLst/>
                <a:rect l="l" t="t" r="r" b="b"/>
                <a:pathLst>
                  <a:path w="2762623" h="2631284">
                    <a:moveTo>
                      <a:pt x="1384764" y="0"/>
                    </a:moveTo>
                    <a:cubicBezTo>
                      <a:pt x="1940818" y="0"/>
                      <a:pt x="2432211" y="361732"/>
                      <a:pt x="2597417" y="892677"/>
                    </a:cubicBezTo>
                    <a:cubicBezTo>
                      <a:pt x="2762623" y="1423622"/>
                      <a:pt x="2563221" y="2000298"/>
                      <a:pt x="2105334" y="2315791"/>
                    </a:cubicBezTo>
                    <a:cubicBezTo>
                      <a:pt x="1647448" y="2631284"/>
                      <a:pt x="1037568" y="2612219"/>
                      <a:pt x="600281" y="2268743"/>
                    </a:cubicBezTo>
                    <a:cubicBezTo>
                      <a:pt x="162994" y="1925267"/>
                      <a:pt x="0" y="1337262"/>
                      <a:pt x="198046" y="817672"/>
                    </a:cubicBezTo>
                    <a:lnTo>
                      <a:pt x="1384764" y="1270000"/>
                    </a:lnTo>
                    <a:close/>
                  </a:path>
                </a:pathLst>
              </a:custGeom>
              <a:solidFill>
                <a:srgbClr val="76C151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3" name="Freeform 13"/>
              <p:cNvSpPr/>
              <p:nvPr/>
            </p:nvSpPr>
            <p:spPr>
              <a:xfrm>
                <a:off x="62158" y="127903"/>
                <a:ext cx="1207842" cy="1142097"/>
              </a:xfrm>
              <a:custGeom>
                <a:avLst/>
                <a:gdLst/>
                <a:ahLst/>
                <a:cxnLst/>
                <a:rect l="l" t="t" r="r" b="b"/>
                <a:pathLst>
                  <a:path w="1207842" h="1142097">
                    <a:moveTo>
                      <a:pt x="0" y="749645"/>
                    </a:moveTo>
                    <a:cubicBezTo>
                      <a:pt x="106615" y="421520"/>
                      <a:pt x="342137" y="150892"/>
                      <a:pt x="652402" y="0"/>
                    </a:cubicBezTo>
                    <a:lnTo>
                      <a:pt x="1207842" y="1142097"/>
                    </a:lnTo>
                    <a:close/>
                  </a:path>
                </a:pathLst>
              </a:custGeom>
              <a:solidFill>
                <a:srgbClr val="7ED957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4" name="Freeform 14"/>
              <p:cNvSpPr/>
              <p:nvPr/>
            </p:nvSpPr>
            <p:spPr>
              <a:xfrm>
                <a:off x="658173" y="3634"/>
                <a:ext cx="611827" cy="1266366"/>
              </a:xfrm>
              <a:custGeom>
                <a:avLst/>
                <a:gdLst/>
                <a:ahLst/>
                <a:cxnLst/>
                <a:rect l="l" t="t" r="r" b="b"/>
                <a:pathLst>
                  <a:path w="611827" h="1266366">
                    <a:moveTo>
                      <a:pt x="0" y="153457"/>
                    </a:moveTo>
                    <a:cubicBezTo>
                      <a:pt x="159005" y="66043"/>
                      <a:pt x="334896" y="13716"/>
                      <a:pt x="515826" y="0"/>
                    </a:cubicBezTo>
                    <a:lnTo>
                      <a:pt x="611827" y="1266366"/>
                    </a:lnTo>
                    <a:close/>
                  </a:path>
                </a:pathLst>
              </a:custGeom>
              <a:solidFill>
                <a:srgbClr val="FFDE59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5" name="Freeform 15"/>
              <p:cNvSpPr/>
              <p:nvPr/>
            </p:nvSpPr>
            <p:spPr>
              <a:xfrm>
                <a:off x="1110827" y="105"/>
                <a:ext cx="159173" cy="1269895"/>
              </a:xfrm>
              <a:custGeom>
                <a:avLst/>
                <a:gdLst/>
                <a:ahLst/>
                <a:cxnLst/>
                <a:rect l="l" t="t" r="r" b="b"/>
                <a:pathLst>
                  <a:path w="159173" h="1269895">
                    <a:moveTo>
                      <a:pt x="0" y="9909"/>
                    </a:moveTo>
                    <a:cubicBezTo>
                      <a:pt x="47401" y="3921"/>
                      <a:pt x="95103" y="613"/>
                      <a:pt x="142877" y="0"/>
                    </a:cubicBezTo>
                    <a:lnTo>
                      <a:pt x="159173" y="1269895"/>
                    </a:lnTo>
                    <a:close/>
                  </a:path>
                </a:pathLst>
              </a:custGeom>
              <a:solidFill>
                <a:srgbClr val="FF914D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6" name="Freeform 16"/>
              <p:cNvSpPr/>
              <p:nvPr/>
            </p:nvSpPr>
            <p:spPr>
              <a:xfrm>
                <a:off x="1190256" y="0"/>
                <a:ext cx="79744" cy="1270000"/>
              </a:xfrm>
              <a:custGeom>
                <a:avLst/>
                <a:gdLst/>
                <a:ahLst/>
                <a:cxnLst/>
                <a:rect l="l" t="t" r="r" b="b"/>
                <a:pathLst>
                  <a:path w="79744" h="1270000">
                    <a:moveTo>
                      <a:pt x="0" y="2506"/>
                    </a:moveTo>
                    <a:cubicBezTo>
                      <a:pt x="26506" y="838"/>
                      <a:pt x="53058" y="3"/>
                      <a:pt x="79617" y="0"/>
                    </a:cubicBezTo>
                    <a:lnTo>
                      <a:pt x="79744" y="1270000"/>
                    </a:lnTo>
                    <a:close/>
                  </a:path>
                </a:pathLst>
              </a:custGeom>
              <a:solidFill>
                <a:srgbClr val="ED462F"/>
              </a:solidFill>
            </p:spPr>
            <p:txBody>
              <a:bodyPr/>
              <a:lstStyle/>
              <a:p>
                <a:endParaRPr lang="fr-FR"/>
              </a:p>
            </p:txBody>
          </p:sp>
        </p:grpSp>
      </p:grpSp>
      <p:sp>
        <p:nvSpPr>
          <p:cNvPr id="17" name="AutoShape 17"/>
          <p:cNvSpPr/>
          <p:nvPr/>
        </p:nvSpPr>
        <p:spPr>
          <a:xfrm>
            <a:off x="4912082" y="1125286"/>
            <a:ext cx="3717569" cy="1633390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18" name="AutoShape 18"/>
          <p:cNvSpPr/>
          <p:nvPr/>
        </p:nvSpPr>
        <p:spPr>
          <a:xfrm>
            <a:off x="514350" y="1125286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19" name="AutoShape 19"/>
          <p:cNvSpPr/>
          <p:nvPr/>
        </p:nvSpPr>
        <p:spPr>
          <a:xfrm>
            <a:off x="514350" y="2372269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0" name="AutoShape 20"/>
          <p:cNvSpPr/>
          <p:nvPr/>
        </p:nvSpPr>
        <p:spPr>
          <a:xfrm>
            <a:off x="514350" y="3619252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1" name="AutoShape 21"/>
          <p:cNvSpPr/>
          <p:nvPr/>
        </p:nvSpPr>
        <p:spPr>
          <a:xfrm>
            <a:off x="3932808" y="2948830"/>
            <a:ext cx="979274" cy="1633390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2" name="AutoShape 22"/>
          <p:cNvSpPr/>
          <p:nvPr/>
        </p:nvSpPr>
        <p:spPr>
          <a:xfrm>
            <a:off x="3932808" y="1129528"/>
            <a:ext cx="979274" cy="1633390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3" name="Freeform 23"/>
          <p:cNvSpPr/>
          <p:nvPr/>
        </p:nvSpPr>
        <p:spPr>
          <a:xfrm>
            <a:off x="5157584" y="1125286"/>
            <a:ext cx="2088651" cy="1595744"/>
          </a:xfrm>
          <a:custGeom>
            <a:avLst/>
            <a:gdLst/>
            <a:ahLst/>
            <a:cxnLst/>
            <a:rect l="l" t="t" r="r" b="b"/>
            <a:pathLst>
              <a:path w="4177302" h="3191487">
                <a:moveTo>
                  <a:pt x="0" y="0"/>
                </a:moveTo>
                <a:lnTo>
                  <a:pt x="4177302" y="0"/>
                </a:lnTo>
                <a:lnTo>
                  <a:pt x="4177302" y="3191487"/>
                </a:lnTo>
                <a:lnTo>
                  <a:pt x="0" y="31914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4" name="Freeform 24"/>
          <p:cNvSpPr/>
          <p:nvPr/>
        </p:nvSpPr>
        <p:spPr>
          <a:xfrm>
            <a:off x="1724153" y="1563985"/>
            <a:ext cx="1288236" cy="528177"/>
          </a:xfrm>
          <a:custGeom>
            <a:avLst/>
            <a:gdLst/>
            <a:ahLst/>
            <a:cxnLst/>
            <a:rect l="l" t="t" r="r" b="b"/>
            <a:pathLst>
              <a:path w="2576471" h="1056353">
                <a:moveTo>
                  <a:pt x="0" y="0"/>
                </a:moveTo>
                <a:lnTo>
                  <a:pt x="2576470" y="0"/>
                </a:lnTo>
                <a:lnTo>
                  <a:pt x="2576470" y="1056353"/>
                </a:lnTo>
                <a:lnTo>
                  <a:pt x="0" y="10563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5" name="Freeform 25"/>
          <p:cNvSpPr/>
          <p:nvPr/>
        </p:nvSpPr>
        <p:spPr>
          <a:xfrm>
            <a:off x="1252361" y="2605599"/>
            <a:ext cx="616639" cy="523583"/>
          </a:xfrm>
          <a:custGeom>
            <a:avLst/>
            <a:gdLst/>
            <a:ahLst/>
            <a:cxnLst/>
            <a:rect l="l" t="t" r="r" b="b"/>
            <a:pathLst>
              <a:path w="1233278" h="1047165">
                <a:moveTo>
                  <a:pt x="0" y="0"/>
                </a:moveTo>
                <a:lnTo>
                  <a:pt x="1233277" y="0"/>
                </a:lnTo>
                <a:lnTo>
                  <a:pt x="1233277" y="1047165"/>
                </a:lnTo>
                <a:lnTo>
                  <a:pt x="0" y="10471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26" name="Picture 26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243249" y="3739355"/>
            <a:ext cx="822707" cy="761004"/>
          </a:xfrm>
          <a:prstGeom prst="rect">
            <a:avLst/>
          </a:prstGeom>
        </p:spPr>
      </p:pic>
      <p:pic>
        <p:nvPicPr>
          <p:cNvPr id="27" name="Picture 27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093018" y="2354259"/>
            <a:ext cx="1020379" cy="908137"/>
          </a:xfrm>
          <a:prstGeom prst="rect">
            <a:avLst/>
          </a:prstGeom>
        </p:spPr>
      </p:pic>
      <p:sp>
        <p:nvSpPr>
          <p:cNvPr id="28" name="TextBox 28"/>
          <p:cNvSpPr txBox="1"/>
          <p:nvPr/>
        </p:nvSpPr>
        <p:spPr>
          <a:xfrm>
            <a:off x="2479356" y="747872"/>
            <a:ext cx="4057650" cy="272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2"/>
              </a:lnSpc>
            </a:pPr>
            <a:r>
              <a:rPr lang="en-US" sz="1800" spc="11" dirty="0">
                <a:solidFill>
                  <a:srgbClr val="191919"/>
                </a:solidFill>
                <a:latin typeface="Maven Pro Bold"/>
              </a:rPr>
              <a:t>RÉSULTAT POUR VOTRE PRODUIT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021549" y="2570703"/>
            <a:ext cx="1432253" cy="55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</a:pPr>
            <a:r>
              <a:rPr lang="en-US" sz="900">
                <a:solidFill>
                  <a:srgbClr val="191919"/>
                </a:solidFill>
                <a:latin typeface="Maven Pro"/>
              </a:rPr>
              <a:t>Le taux de sucre dans votre produit équivaut à 0 carré de sucre.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113397" y="3912936"/>
            <a:ext cx="1432253" cy="36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</a:pPr>
            <a:r>
              <a:rPr lang="en-US" sz="900">
                <a:solidFill>
                  <a:srgbClr val="191919"/>
                </a:solidFill>
                <a:latin typeface="Maven Pro"/>
              </a:rPr>
              <a:t>Le taux de sel équivaut à 1/2 cuillère à café de sel.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28929" y="1601535"/>
            <a:ext cx="1017354" cy="1233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"/>
              </a:lnSpc>
            </a:pPr>
            <a:r>
              <a:rPr lang="en-US" sz="800">
                <a:solidFill>
                  <a:srgbClr val="F6F6F6"/>
                </a:solidFill>
                <a:latin typeface="Maven Pro Bold"/>
              </a:rPr>
              <a:t>CLASSEMENT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28929" y="2779284"/>
            <a:ext cx="1003330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20"/>
              </a:lnSpc>
              <a:spcBef>
                <a:spcPct val="0"/>
              </a:spcBef>
            </a:pPr>
            <a:r>
              <a:rPr lang="en-US" sz="1100">
                <a:solidFill>
                  <a:srgbClr val="F6F6F6"/>
                </a:solidFill>
                <a:latin typeface="Maven Pro Bold"/>
              </a:rPr>
              <a:t>SUCRE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645295" y="4033713"/>
            <a:ext cx="384622" cy="173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0"/>
              </a:lnSpc>
              <a:spcBef>
                <a:spcPct val="0"/>
              </a:spcBef>
            </a:pPr>
            <a:r>
              <a:rPr lang="en-US" sz="1150">
                <a:solidFill>
                  <a:srgbClr val="F6F6F6"/>
                </a:solidFill>
                <a:latin typeface="Maven Pro Bold"/>
              </a:rPr>
              <a:t>SEL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4083239" y="3677419"/>
            <a:ext cx="678411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20"/>
              </a:lnSpc>
            </a:pPr>
            <a:r>
              <a:rPr lang="en-US" sz="1100">
                <a:solidFill>
                  <a:srgbClr val="F6F6F6"/>
                </a:solidFill>
                <a:latin typeface="Maven Pro Bold"/>
              </a:rPr>
              <a:t>CLASSES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3977108" y="1858117"/>
            <a:ext cx="979274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20"/>
              </a:lnSpc>
            </a:pPr>
            <a:r>
              <a:rPr lang="en-US" sz="1100" dirty="0">
                <a:solidFill>
                  <a:srgbClr val="F6F6F6"/>
                </a:solidFill>
                <a:latin typeface="Maven Pro Bold"/>
              </a:rPr>
              <a:t>NUTRI-SCORE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257606" y="1658664"/>
            <a:ext cx="1371024" cy="36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Bravo ! Ce produit est excellent pour votre santé.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7417625" y="3459010"/>
            <a:ext cx="1050985" cy="55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 dirty="0">
                <a:latin typeface="Maven Pro"/>
              </a:rPr>
              <a:t>80% de chance que </a:t>
            </a:r>
            <a:r>
              <a:rPr lang="en-US" sz="900" dirty="0" err="1">
                <a:latin typeface="Maven Pro"/>
              </a:rPr>
              <a:t>votre</a:t>
            </a:r>
            <a:r>
              <a:rPr lang="en-US" sz="900" dirty="0">
                <a:latin typeface="Maven Pro"/>
              </a:rPr>
              <a:t> </a:t>
            </a:r>
            <a:r>
              <a:rPr lang="en-US" sz="900" dirty="0" err="1">
                <a:latin typeface="Maven Pro"/>
              </a:rPr>
              <a:t>produit</a:t>
            </a:r>
            <a:r>
              <a:rPr lang="en-US" sz="900" dirty="0">
                <a:latin typeface="Maven Pro"/>
              </a:rPr>
              <a:t> </a:t>
            </a:r>
            <a:r>
              <a:rPr lang="en-US" sz="900" dirty="0" err="1">
                <a:latin typeface="Maven Pro"/>
              </a:rPr>
              <a:t>soit</a:t>
            </a:r>
            <a:r>
              <a:rPr lang="en-US" sz="900" dirty="0">
                <a:latin typeface="Maven Pro"/>
              </a:rPr>
              <a:t> bien </a:t>
            </a:r>
            <a:r>
              <a:rPr lang="en-US" sz="900" dirty="0" err="1">
                <a:latin typeface="Maven Pro"/>
              </a:rPr>
              <a:t>nutrie</a:t>
            </a:r>
            <a:r>
              <a:rPr lang="en-US" sz="900" dirty="0">
                <a:latin typeface="Maven Pro"/>
              </a:rPr>
              <a:t>-score A !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222568" y="1297938"/>
            <a:ext cx="291406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Sucre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24896" y="1091428"/>
            <a:ext cx="3007912" cy="152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36"/>
              </a:lnSpc>
              <a:spcBef>
                <a:spcPct val="0"/>
              </a:spcBef>
            </a:pPr>
            <a:r>
              <a:rPr lang="en-US" sz="800">
                <a:latin typeface="Maven Pro Bold"/>
              </a:rPr>
              <a:t>Top 3 des nutriments qui affectent le plus le score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869000" y="1421893"/>
            <a:ext cx="152549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Sel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2557075" y="1434717"/>
            <a:ext cx="910627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Matières grasses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105D8614-E01E-2767-3213-12996CD594C4}"/>
              </a:ext>
            </a:extLst>
          </p:cNvPr>
          <p:cNvSpPr txBox="1">
            <a:spLocks/>
          </p:cNvSpPr>
          <p:nvPr/>
        </p:nvSpPr>
        <p:spPr>
          <a:xfrm>
            <a:off x="125108" y="73603"/>
            <a:ext cx="770400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800" b="1" dirty="0">
                <a:solidFill>
                  <a:schemeClr val="dk1"/>
                </a:solidFill>
                <a:latin typeface="Geologica"/>
                <a:sym typeface="Geologica"/>
              </a:rPr>
              <a:t>Prototype</a:t>
            </a:r>
            <a:r>
              <a:rPr lang="fr-FR" dirty="0"/>
              <a:t> </a:t>
            </a:r>
            <a:r>
              <a:rPr lang="fr-FR" sz="2800" b="1" dirty="0">
                <a:solidFill>
                  <a:schemeClr val="dk1"/>
                </a:solidFill>
                <a:latin typeface="Geologica"/>
              </a:rPr>
              <a:t>du </a:t>
            </a:r>
            <a:r>
              <a:rPr lang="fr-FR" sz="2800" b="1" dirty="0" err="1">
                <a:solidFill>
                  <a:schemeClr val="dk1"/>
                </a:solidFill>
                <a:latin typeface="Geologica"/>
              </a:rPr>
              <a:t>dashboard</a:t>
            </a:r>
            <a:r>
              <a:rPr lang="fr-FR" sz="2800" b="1" dirty="0">
                <a:solidFill>
                  <a:schemeClr val="dk1"/>
                </a:solidFill>
                <a:latin typeface="Geologica"/>
              </a:rPr>
              <a:t> final</a:t>
            </a:r>
          </a:p>
        </p:txBody>
      </p:sp>
    </p:spTree>
    <p:extLst>
      <p:ext uri="{BB962C8B-B14F-4D97-AF65-F5344CB8AC3E}">
        <p14:creationId xmlns:p14="http://schemas.microsoft.com/office/powerpoint/2010/main" val="25907577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44E9E411-890F-7A3B-DAE8-1F8C045BB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083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2211840032"/>
              </p:ext>
            </p:extLst>
          </p:nvPr>
        </p:nvGraphicFramePr>
        <p:xfrm>
          <a:off x="174102" y="51685"/>
          <a:ext cx="8795795" cy="5040129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728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99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30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9235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0578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7509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Interface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Adaptation de la jauge sur le Dashboard qui s’adapte en fonction de la réponse reçue 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Mise en place d’un bouton à cocher afin de choisir le profil de l’utilisateur (consommateur ou producteur)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Masquer les variables non-concernées en fonction du profil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camembert sur le dashboard qui représente la probabilité d’appartenance à chacun des groupes.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Top 3 des variables explicatives les plus contribuantes pour chaque profil.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Elaboration d’une page d’accueil permettant l’explication du produit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l’ordinateur; format des chiffres inscrits.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nouveaux boutons : « Menu » qui permet le retour à la page d’accueil; « Formulaire » qui permet d’ouvrir le formulaire; « Historique » qui affiche l’historique.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Associer la liste déroulante de l’historique du formulaire à l’historique dans le fichier Excel.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d’informations complémentaires sur le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dashboard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comme la quantité équivalente en sucre par exemple;.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Ajouter l’erreur du modèle dans la page d’accueil afin d’avertir l’utilisateur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 : Police d’écriture, couleurs, etc.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87059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Data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 puis conserver selon qui présente une erreur de classification la plus faible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des modèles pénalisés pour la partie du producteur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entre tous les modèles réalisés (initial, AIC, BIC, Ridge, Lasso) pour choisir celui qui minimise l’erreur de classification (optimal)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Utilisation d’un nouveau modèle de classification pour le producteur et le consommateur :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 son erreur de classification par rapport à tous les modèles de régression logistique ordinal réalisés auparavant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du modèle de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 pour la partie consommateur</a:t>
                      </a:r>
                      <a:endParaRPr lang="en-US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329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Algorithme</a:t>
                      </a:r>
                      <a:endParaRPr sz="700" b="1" dirty="0" err="1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i="0" u="none" strike="noStrike" cap="none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sym typeface="Figtree"/>
                        </a:rPr>
                        <a:t>Application de la régression logistique ordinale sur le modèle global</a:t>
                      </a:r>
                      <a:endParaRPr lang="en" sz="700" b="0" i="0" u="none" strike="noStrike" cap="none" noProof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des différents modèles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12535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0AF4A54-31DA-7624-9452-6AAD7D52A91D}"/>
              </a:ext>
            </a:extLst>
          </p:cNvPr>
          <p:cNvSpPr txBox="1"/>
          <p:nvPr/>
        </p:nvSpPr>
        <p:spPr>
          <a:xfrm>
            <a:off x="390498" y="411707"/>
            <a:ext cx="8588388" cy="443198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 de nouveaux boutons : « Menu » qui permet le retour à la page d’accueil; « Formulaire » qui permet d’ouvrir le formulaire; « Historique » qui affiche l’historique.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Associer la liste déroulante de l’historique du formulaire à l’historique dans le fichier Excel.</a:t>
            </a: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 d’informations complémentaires sur le </a:t>
            </a:r>
            <a:r>
              <a:rPr lang="fr-FR" sz="1600" b="0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dashboard</a:t>
            </a: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comme la quantité équivalente en sucre par exemple</a:t>
            </a:r>
            <a:endParaRPr lang="fr-FR" sz="1600" dirty="0">
              <a:solidFill>
                <a:schemeClr val="tx1"/>
              </a:solidFill>
              <a:latin typeface="Geologica" panose="020B0604020202020204" charset="0"/>
              <a:ea typeface="Figtree"/>
              <a:cs typeface="Figtree"/>
              <a:sym typeface="Figtree"/>
            </a:endParaRP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Ajouter l’erreur du modèle dans la page d’accueil afin d’avertir l’utilisateur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Embellissement esthétique du formulaire : Police d’écriture, couleurs, </a:t>
            </a:r>
            <a:r>
              <a:rPr lang="fr-FR" sz="1600" b="0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etc</a:t>
            </a:r>
            <a:endParaRPr lang="en-US" sz="1600" dirty="0">
              <a:solidFill>
                <a:schemeClr val="tx1"/>
              </a:solidFill>
              <a:latin typeface="Geologica" panose="020B0604020202020204" charset="0"/>
            </a:endParaRP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0" y="-3466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FD1E865C-3DF1-6D9A-F9A5-0358F3E62BFE}"/>
              </a:ext>
            </a:extLst>
          </p:cNvPr>
          <p:cNvSpPr txBox="1"/>
          <p:nvPr/>
        </p:nvSpPr>
        <p:spPr>
          <a:xfrm>
            <a:off x="481938" y="23087"/>
            <a:ext cx="8250582" cy="584775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 SemiBold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sz="1600" i="0" u="none" strike="noStrike" dirty="0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Mise en place d’un bouton à cocher afin de choisir le profil de l’utilisateur (consommateur ou producteur) </a:t>
            </a:r>
            <a:endParaRPr lang="fr-FR" sz="1600" i="0" u="none" strike="noStrike" dirty="0">
              <a:solidFill>
                <a:schemeClr val="tx1"/>
              </a:solidFill>
              <a:effectLst/>
              <a:latin typeface="Geologica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i="0" u="none" strike="noStrike" dirty="0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Masquer les variables non-concernées en fonction du profil choisi</a:t>
            </a: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Faire un nouveau modèle de sélection (</a:t>
            </a:r>
            <a:r>
              <a:rPr lang="fr-FR" sz="1600" dirty="0" err="1">
                <a:solidFill>
                  <a:schemeClr val="tx1"/>
                </a:solidFill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random</a:t>
            </a: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 </a:t>
            </a:r>
            <a:r>
              <a:rPr lang="fr-FR" sz="1600" dirty="0" err="1">
                <a:solidFill>
                  <a:schemeClr val="tx1"/>
                </a:solidFill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forest</a:t>
            </a: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) afin de comparer sa précision aux autres faits précédemment</a:t>
            </a:r>
            <a:endParaRPr lang="fr-FR" sz="1600" i="0" u="none" strike="noStrike" dirty="0">
              <a:solidFill>
                <a:schemeClr val="tx1"/>
              </a:solidFill>
              <a:effectLst/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</a:rPr>
              <a:t>Appliquer le modèle de prédiction adapté par rapport au profil choisi</a:t>
            </a:r>
            <a:endParaRPr lang="fr-FR" sz="1600" i="0" u="none" strike="noStrike" dirty="0">
              <a:solidFill>
                <a:schemeClr val="tx1"/>
              </a:solidFill>
              <a:effectLst/>
              <a:latin typeface="Geologica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i="0" u="none" strike="noStrike" dirty="0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Ajout d’un graphe sur le </a:t>
            </a:r>
            <a:r>
              <a:rPr lang="fr-FR" sz="1600" i="0" u="none" strike="noStrike" dirty="0" err="1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dashboard</a:t>
            </a:r>
            <a:r>
              <a:rPr lang="fr-FR" sz="1600" i="0" u="none" strike="noStrike" dirty="0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 qui représente la probabilité d’appartenance à chaque score + TOP 3 des variables explicatives.</a:t>
            </a:r>
          </a:p>
          <a:p>
            <a:pPr marL="285750" indent="-28575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Elaboration d’une page d’accueil permettant l’explication du produit</a:t>
            </a:r>
            <a:endParaRPr lang="fr-FR" sz="1600" i="0" u="none" strike="noStrike" dirty="0">
              <a:solidFill>
                <a:schemeClr val="tx1"/>
              </a:solidFill>
              <a:effectLst/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i="0" u="none" strike="noStrike" dirty="0">
                <a:solidFill>
                  <a:schemeClr val="tx1"/>
                </a:solidFill>
                <a:effectLst/>
                <a:latin typeface="Geologica" panose="020B0604020202020204" charset="0"/>
                <a:ea typeface="Figtree" panose="020B0604020202020204" charset="0"/>
                <a:cs typeface="Figtree" panose="020B0604020202020204" charset="0"/>
              </a:rPr>
              <a:t>Ajout de sécurités et de manipulations pratiques : ne pas accepter la validation quand toutes les informations n’ont pas été saisies ; adapter le formulaire à la taille de l’ordinateur; format des chiffres. </a:t>
            </a:r>
            <a:endParaRPr lang="fr-FR" sz="1600" i="0" u="none" strike="noStrike" dirty="0">
              <a:solidFill>
                <a:schemeClr val="tx1"/>
              </a:solidFill>
              <a:effectLst/>
              <a:latin typeface="Geologica" panose="020B0604020202020204" charset="0"/>
            </a:endParaRPr>
          </a:p>
          <a:p>
            <a:endParaRPr lang="en-US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200" dirty="0"/>
          </a:p>
          <a:p>
            <a:pPr marL="285750" indent="-285750">
              <a:buFont typeface="Calibri"/>
              <a:buChar char="-"/>
            </a:pPr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12800" y="1419283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Image 8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59DF1C22-039C-C894-5942-DDFBFEB87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707" y="1499299"/>
            <a:ext cx="4038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363173F8-1E78-7697-650A-91D231B44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08567" y="886769"/>
            <a:ext cx="3549383" cy="3549383"/>
          </a:xfrm>
          <a:prstGeom prst="rect">
            <a:avLst/>
          </a:prstGeom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686050" y="1895069"/>
            <a:ext cx="4465814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/>
        </p:nvGraphicFramePr>
        <p:xfrm>
          <a:off x="1076546" y="403887"/>
          <a:ext cx="5004214" cy="4295849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2032414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286196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87829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Kilocalories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2707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Glucides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1029043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9" name="Graphique 8">
            <a:extLst>
              <a:ext uri="{FF2B5EF4-FFF2-40B4-BE49-F238E27FC236}">
                <a16:creationId xmlns:a16="http://schemas.microsoft.com/office/drawing/2014/main" id="{BE0E2FF2-E848-E757-95F4-AC31E3D4A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32868" y="1502581"/>
            <a:ext cx="762005" cy="106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76A1EEAE-AC04-0DB3-8CA3-DCFCDF5319E9}"/>
              </a:ext>
            </a:extLst>
          </p:cNvPr>
          <p:cNvSpPr txBox="1"/>
          <p:nvPr/>
        </p:nvSpPr>
        <p:spPr>
          <a:xfrm>
            <a:off x="890267" y="3257098"/>
            <a:ext cx="7639664" cy="1443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compare tous les modèles pour choisir le meilleur en termes d’erreur de classification.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Régression logistique ordinale VS </a:t>
            </a:r>
            <a:r>
              <a:rPr lang="fr-FR" sz="1200" dirty="0" err="1"/>
              <a:t>Random</a:t>
            </a:r>
            <a:r>
              <a:rPr lang="fr-FR" sz="1200" dirty="0"/>
              <a:t> Forest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décide de conserver le modèle du </a:t>
            </a:r>
            <a:r>
              <a:rPr lang="fr-FR" sz="1200" dirty="0" err="1"/>
              <a:t>Random</a:t>
            </a:r>
            <a:r>
              <a:rPr lang="fr-FR" sz="1200" dirty="0"/>
              <a:t> Forest qui possède une erreur bien moindre que la régression logistique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conserve donc ce modèle pour l’appliquer sur les variables du consommateur (cohérence)</a:t>
            </a:r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6850E59D-506C-E0E1-C96A-263D35823E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500024"/>
              </p:ext>
            </p:extLst>
          </p:nvPr>
        </p:nvGraphicFramePr>
        <p:xfrm>
          <a:off x="1736608" y="303815"/>
          <a:ext cx="5365800" cy="2596928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682900">
                  <a:extLst>
                    <a:ext uri="{9D8B030D-6E8A-4147-A177-3AD203B41FA5}">
                      <a16:colId xmlns:a16="http://schemas.microsoft.com/office/drawing/2014/main" val="347859021"/>
                    </a:ext>
                  </a:extLst>
                </a:gridCol>
                <a:gridCol w="2682900">
                  <a:extLst>
                    <a:ext uri="{9D8B030D-6E8A-4147-A177-3AD203B41FA5}">
                      <a16:colId xmlns:a16="http://schemas.microsoft.com/office/drawing/2014/main" val="1150380611"/>
                    </a:ext>
                  </a:extLst>
                </a:gridCol>
              </a:tblGrid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Modèles optimaux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Erreur de classification (en %)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27006574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Initial (global)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26,1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1056505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de l’AIC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8557299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du BIC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8528502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Lasso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36891633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Ridge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43,5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5315136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Producteur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89847937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Consommateur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9861286"/>
                  </a:ext>
                </a:extLst>
              </a:tr>
            </a:tbl>
          </a:graphicData>
        </a:graphic>
      </p:graphicFrame>
      <p:sp>
        <p:nvSpPr>
          <p:cNvPr id="8" name="Accolade ouvrante 7">
            <a:extLst>
              <a:ext uri="{FF2B5EF4-FFF2-40B4-BE49-F238E27FC236}">
                <a16:creationId xmlns:a16="http://schemas.microsoft.com/office/drawing/2014/main" id="{94C44995-51EF-111F-32F6-2C3459160B46}"/>
              </a:ext>
            </a:extLst>
          </p:cNvPr>
          <p:cNvSpPr/>
          <p:nvPr/>
        </p:nvSpPr>
        <p:spPr>
          <a:xfrm>
            <a:off x="1489495" y="667864"/>
            <a:ext cx="154859" cy="1545694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83BB4AC-37B3-55D7-8B92-CBD6FD129A0F}"/>
              </a:ext>
            </a:extLst>
          </p:cNvPr>
          <p:cNvSpPr txBox="1"/>
          <p:nvPr/>
        </p:nvSpPr>
        <p:spPr>
          <a:xfrm>
            <a:off x="0" y="1110938"/>
            <a:ext cx="1507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Régression logistique ordinale - Producteur</a:t>
            </a:r>
          </a:p>
        </p:txBody>
      </p:sp>
      <p:sp>
        <p:nvSpPr>
          <p:cNvPr id="10" name="Accolade ouvrante 9">
            <a:extLst>
              <a:ext uri="{FF2B5EF4-FFF2-40B4-BE49-F238E27FC236}">
                <a16:creationId xmlns:a16="http://schemas.microsoft.com/office/drawing/2014/main" id="{B83B89A3-7789-CFCF-CB8B-60E28F20F9F7}"/>
              </a:ext>
            </a:extLst>
          </p:cNvPr>
          <p:cNvSpPr/>
          <p:nvPr/>
        </p:nvSpPr>
        <p:spPr>
          <a:xfrm>
            <a:off x="1489494" y="2254412"/>
            <a:ext cx="154859" cy="646331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BA24CCA-19ED-D856-7723-3B3B4CE92E3A}"/>
              </a:ext>
            </a:extLst>
          </p:cNvPr>
          <p:cNvSpPr txBox="1"/>
          <p:nvPr/>
        </p:nvSpPr>
        <p:spPr>
          <a:xfrm>
            <a:off x="272678" y="2420488"/>
            <a:ext cx="1235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Random</a:t>
            </a:r>
            <a:r>
              <a:rPr lang="fr-FR" sz="1200" dirty="0"/>
              <a:t> Forest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26037" y="5346743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pic>
        <p:nvPicPr>
          <p:cNvPr id="8" name="Image 7" descr="Une image contenant clipart, Graphique, conception&#10;&#10;Description générée automatiquement">
            <a:extLst>
              <a:ext uri="{FF2B5EF4-FFF2-40B4-BE49-F238E27FC236}">
                <a16:creationId xmlns:a16="http://schemas.microsoft.com/office/drawing/2014/main" id="{CF21F5CB-AC95-6DE9-7828-185F06E76A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825" y="2814145"/>
            <a:ext cx="608078" cy="60807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86A99D84-DA55-49AB-C2A5-F015F674FB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565" y="1576024"/>
            <a:ext cx="586833" cy="586833"/>
          </a:xfrm>
          <a:prstGeom prst="rect">
            <a:avLst/>
          </a:prstGeom>
        </p:spPr>
      </p:pic>
      <p:pic>
        <p:nvPicPr>
          <p:cNvPr id="16" name="Image 1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4F95FB86-6E5D-2EED-9B53-699FBA2430D8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60086" y="2671237"/>
            <a:ext cx="893894" cy="893894"/>
          </a:xfrm>
          <a:prstGeom prst="rect">
            <a:avLst/>
          </a:prstGeom>
        </p:spPr>
      </p:pic>
      <p:pic>
        <p:nvPicPr>
          <p:cNvPr id="17" name="Image 1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FEA7D4C3-A5E2-5E19-A6C4-649EC17995A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58582" y="1422494"/>
            <a:ext cx="893894" cy="893894"/>
          </a:xfrm>
          <a:prstGeom prst="rect">
            <a:avLst/>
          </a:prstGeom>
        </p:spPr>
      </p:pic>
      <p:pic>
        <p:nvPicPr>
          <p:cNvPr id="19" name="Image 18" descr="Une image contenant Graphique, clipart, graphisme, cercle&#10;&#10;Description générée automatiquement">
            <a:extLst>
              <a:ext uri="{FF2B5EF4-FFF2-40B4-BE49-F238E27FC236}">
                <a16:creationId xmlns:a16="http://schemas.microsoft.com/office/drawing/2014/main" id="{25574B43-1D70-5BB7-79AA-D3D70B0A1C8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6825" y="108682"/>
            <a:ext cx="750079" cy="750079"/>
          </a:xfrm>
          <a:prstGeom prst="rect">
            <a:avLst/>
          </a:prstGeom>
        </p:spPr>
      </p:pic>
      <p:pic>
        <p:nvPicPr>
          <p:cNvPr id="21" name="Image 20" descr="Une image contenant clipart, dessin humoristique, illustration, Dessin animé&#10;&#10;Description générée automatiquement">
            <a:extLst>
              <a:ext uri="{FF2B5EF4-FFF2-40B4-BE49-F238E27FC236}">
                <a16:creationId xmlns:a16="http://schemas.microsoft.com/office/drawing/2014/main" id="{A5D0B493-DE7E-F8FC-25F4-FAE10087544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42473" y="36775"/>
            <a:ext cx="893894" cy="893894"/>
          </a:xfrm>
          <a:prstGeom prst="rect">
            <a:avLst/>
          </a:prstGeom>
        </p:spPr>
      </p:pic>
      <p:graphicFrame>
        <p:nvGraphicFramePr>
          <p:cNvPr id="26" name="Tableau 25">
            <a:extLst>
              <a:ext uri="{FF2B5EF4-FFF2-40B4-BE49-F238E27FC236}">
                <a16:creationId xmlns:a16="http://schemas.microsoft.com/office/drawing/2014/main" id="{38509F6E-5447-3DC9-277F-A5DFA40526E6}"/>
              </a:ext>
            </a:extLst>
          </p:cNvPr>
          <p:cNvGraphicFramePr>
            <a:graphicFrameLocks noGrp="1"/>
          </p:cNvGraphicFramePr>
          <p:nvPr/>
        </p:nvGraphicFramePr>
        <p:xfrm>
          <a:off x="2025018" y="51949"/>
          <a:ext cx="5459636" cy="5022974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1299413">
                  <a:extLst>
                    <a:ext uri="{9D8B030D-6E8A-4147-A177-3AD203B41FA5}">
                      <a16:colId xmlns:a16="http://schemas.microsoft.com/office/drawing/2014/main" val="1584396170"/>
                    </a:ext>
                  </a:extLst>
                </a:gridCol>
                <a:gridCol w="1430405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1251835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  <a:gridCol w="1477983">
                  <a:extLst>
                    <a:ext uri="{9D8B030D-6E8A-4147-A177-3AD203B41FA5}">
                      <a16:colId xmlns:a16="http://schemas.microsoft.com/office/drawing/2014/main" val="4231309004"/>
                    </a:ext>
                  </a:extLst>
                </a:gridCol>
              </a:tblGrid>
              <a:tr h="280924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Producteur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 sélectionnées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Consommateur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Energie (Kilocalories)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36077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Glucides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779234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31" name="Image 30" descr="Une image contenant clipart, Graphique, dessin humoristique, créativité&#10;&#10;Description générée automatiquement">
            <a:extLst>
              <a:ext uri="{FF2B5EF4-FFF2-40B4-BE49-F238E27FC236}">
                <a16:creationId xmlns:a16="http://schemas.microsoft.com/office/drawing/2014/main" id="{C8013EB6-30AC-8139-27B0-164D059C54B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85380" y="1084536"/>
            <a:ext cx="553258" cy="553258"/>
          </a:xfrm>
          <a:prstGeom prst="rect">
            <a:avLst/>
          </a:prstGeom>
        </p:spPr>
      </p:pic>
      <p:pic>
        <p:nvPicPr>
          <p:cNvPr id="35" name="Image 34" descr="Une image contenant Graphique, clipart, dessin humoristique, cercle&#10;&#10;Description générée automatiquement">
            <a:extLst>
              <a:ext uri="{FF2B5EF4-FFF2-40B4-BE49-F238E27FC236}">
                <a16:creationId xmlns:a16="http://schemas.microsoft.com/office/drawing/2014/main" id="{4BADF5DB-2DF8-29FC-1E5E-F9959E31718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509327" y="1161925"/>
            <a:ext cx="529930" cy="529930"/>
          </a:xfrm>
          <a:prstGeom prst="rect">
            <a:avLst/>
          </a:prstGeom>
        </p:spPr>
      </p:pic>
      <p:pic>
        <p:nvPicPr>
          <p:cNvPr id="37" name="Image 36" descr="Une image contenant art, Symétrie, conception&#10;&#10;Description générée automatiquement">
            <a:extLst>
              <a:ext uri="{FF2B5EF4-FFF2-40B4-BE49-F238E27FC236}">
                <a16:creationId xmlns:a16="http://schemas.microsoft.com/office/drawing/2014/main" id="{EF479B94-13F3-8105-7318-DE0587592FC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861298" y="1966138"/>
            <a:ext cx="622305" cy="622305"/>
          </a:xfrm>
          <a:prstGeom prst="rect">
            <a:avLst/>
          </a:prstGeom>
        </p:spPr>
      </p:pic>
      <p:pic>
        <p:nvPicPr>
          <p:cNvPr id="39" name="Image 38" descr="Une image contenant Police, Graphique, capture d’écran, symbole&#10;&#10;Description générée automatiquement">
            <a:extLst>
              <a:ext uri="{FF2B5EF4-FFF2-40B4-BE49-F238E27FC236}">
                <a16:creationId xmlns:a16="http://schemas.microsoft.com/office/drawing/2014/main" id="{E381D0C3-8536-746B-D5DE-ECB5651C2B2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505291" y="2899727"/>
            <a:ext cx="568030" cy="568030"/>
          </a:xfrm>
          <a:prstGeom prst="rect">
            <a:avLst/>
          </a:prstGeom>
        </p:spPr>
      </p:pic>
      <p:pic>
        <p:nvPicPr>
          <p:cNvPr id="41" name="Image 40" descr="Une image contenant clipart, symbole, Graphique, jaune&#10;&#10;Description générée automatiquement">
            <a:extLst>
              <a:ext uri="{FF2B5EF4-FFF2-40B4-BE49-F238E27FC236}">
                <a16:creationId xmlns:a16="http://schemas.microsoft.com/office/drawing/2014/main" id="{04C3A80A-F353-5A5E-C982-2E8FADD8919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35646" y="2992249"/>
            <a:ext cx="553258" cy="553258"/>
          </a:xfrm>
          <a:prstGeom prst="rect">
            <a:avLst/>
          </a:prstGeom>
        </p:spPr>
      </p:pic>
      <p:pic>
        <p:nvPicPr>
          <p:cNvPr id="43" name="Image 42" descr="Une image contenant cercle, Police, Graphique, logo&#10;&#10;Description générée automatiquement">
            <a:extLst>
              <a:ext uri="{FF2B5EF4-FFF2-40B4-BE49-F238E27FC236}">
                <a16:creationId xmlns:a16="http://schemas.microsoft.com/office/drawing/2014/main" id="{2845E9A1-265F-586E-E229-5B2A906B913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278242" y="3520343"/>
            <a:ext cx="811344" cy="811344"/>
          </a:xfrm>
          <a:prstGeom prst="rect">
            <a:avLst/>
          </a:prstGeom>
        </p:spPr>
      </p:pic>
      <p:pic>
        <p:nvPicPr>
          <p:cNvPr id="44" name="Image 43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570C8563-31D0-447A-50AC-FD9D29A867AF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57635" y="2762265"/>
            <a:ext cx="1463570" cy="1463570"/>
          </a:xfrm>
          <a:prstGeom prst="rect">
            <a:avLst/>
          </a:prstGeom>
        </p:spPr>
      </p:pic>
      <p:pic>
        <p:nvPicPr>
          <p:cNvPr id="45" name="Image 44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C0CAB16D-F911-147B-E3E0-3E944DAA9AFD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746867" y="1840903"/>
            <a:ext cx="893894" cy="893894"/>
          </a:xfrm>
          <a:prstGeom prst="rect">
            <a:avLst/>
          </a:prstGeom>
        </p:spPr>
      </p:pic>
      <p:pic>
        <p:nvPicPr>
          <p:cNvPr id="46" name="Image 4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2B49C353-C4C3-EE0A-12A9-48F2BA8C5566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8399288" y="1081627"/>
            <a:ext cx="732983" cy="732983"/>
          </a:xfrm>
          <a:prstGeom prst="rect">
            <a:avLst/>
          </a:prstGeom>
        </p:spPr>
      </p:pic>
      <p:pic>
        <p:nvPicPr>
          <p:cNvPr id="47" name="Image 4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B00B0924-7963-454C-6DFD-8A36B0AEC0F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11285" y="1037411"/>
            <a:ext cx="732983" cy="73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262320"/>
      </p:ext>
    </p:extLst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741</TotalTime>
  <Words>1148</Words>
  <Application>Microsoft Office PowerPoint</Application>
  <PresentationFormat>Affichage à l'écran (16:9)</PresentationFormat>
  <Paragraphs>228</Paragraphs>
  <Slides>20</Slides>
  <Notes>7</Notes>
  <HiddenSlides>0</HiddenSlides>
  <MMClips>2</MMClips>
  <ScaleCrop>false</ScaleCrop>
  <HeadingPairs>
    <vt:vector size="6" baseType="variant">
      <vt:variant>
        <vt:lpstr>Polices utilisées</vt:lpstr>
      </vt:variant>
      <vt:variant>
        <vt:i4>13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20</vt:i4>
      </vt:variant>
    </vt:vector>
  </HeadingPairs>
  <TitlesOfParts>
    <vt:vector size="35" baseType="lpstr">
      <vt:lpstr>Proxima Nova</vt:lpstr>
      <vt:lpstr>Arial</vt:lpstr>
      <vt:lpstr>Arimo</vt:lpstr>
      <vt:lpstr>Nunito Light</vt:lpstr>
      <vt:lpstr>Times New Roman</vt:lpstr>
      <vt:lpstr>Figtree</vt:lpstr>
      <vt:lpstr>Aptos Narrow</vt:lpstr>
      <vt:lpstr>Calibri</vt:lpstr>
      <vt:lpstr>Maven Pro</vt:lpstr>
      <vt:lpstr>DM Sans</vt:lpstr>
      <vt:lpstr>Geologica</vt:lpstr>
      <vt:lpstr>Geologica SemiBold</vt:lpstr>
      <vt:lpstr>Maven Pro Bold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L’application</vt:lpstr>
      <vt:lpstr>Interface d’accueil</vt:lpstr>
      <vt:lpstr>Présentation PowerPoint</vt:lpstr>
      <vt:lpstr>Place aux démos !</vt:lpstr>
      <vt:lpstr>Présentation PowerPoint</vt:lpstr>
      <vt:lpstr>Présentation PowerPoint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Alfex 2.0</cp:lastModifiedBy>
  <cp:revision>646</cp:revision>
  <dcterms:modified xsi:type="dcterms:W3CDTF">2023-11-22T20:23:36Z</dcterms:modified>
</cp:coreProperties>
</file>

<file path=docProps/thumbnail.jpeg>
</file>